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14" r:id="rId3"/>
    <p:sldId id="315" r:id="rId4"/>
    <p:sldId id="290" r:id="rId5"/>
    <p:sldId id="317" r:id="rId6"/>
    <p:sldId id="318" r:id="rId7"/>
    <p:sldId id="331" r:id="rId8"/>
    <p:sldId id="316" r:id="rId9"/>
    <p:sldId id="328" r:id="rId10"/>
    <p:sldId id="333" r:id="rId11"/>
    <p:sldId id="334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02" r:id="rId28"/>
  </p:sldIdLst>
  <p:sldSz cx="12192000" cy="6858000"/>
  <p:notesSz cx="6858000" cy="9144000"/>
  <p:custShowLst>
    <p:custShow name="Custom Show 1" id="0">
      <p:sldLst/>
    </p:custShow>
  </p:custShow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99" autoAdjust="0"/>
  </p:normalViewPr>
  <p:slideViewPr>
    <p:cSldViewPr snapToGrid="0">
      <p:cViewPr>
        <p:scale>
          <a:sx n="50" d="100"/>
          <a:sy n="50" d="100"/>
        </p:scale>
        <p:origin x="-1206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17019-9FE0-48DA-B0D8-117C5813B5F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845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5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4C4074-51C8-4EEC-BB89-8C8E4852E332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2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7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z="800"/>
          </a:p>
        </p:txBody>
      </p:sp>
    </p:spTree>
    <p:extLst>
      <p:ext uri="{BB962C8B-B14F-4D97-AF65-F5344CB8AC3E}">
        <p14:creationId xmlns:p14="http://schemas.microsoft.com/office/powerpoint/2010/main" val="307422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7BDFB-BF7F-4835-875A-71D839C017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4C220-D6D0-4315-886A-0C40773329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3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F3276-5F9E-4241-B200-AEE1BBA09D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B0751-1AC3-4695-A874-39F2CB01F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8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3FDAF-76F8-4F18-BE50-B982511711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F9C5-13F5-46C2-9718-7F020CD7A0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D6E04-495A-4C18-BC49-B36ED7BE2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31F6-0010-4DF7-82FD-FE79ED805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25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35ED0-88D2-4F95-A558-D43F63200D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D74E0-9DA7-46DD-A60A-877A4578C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3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BDC2-685A-45CC-BFA4-BB22E176C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A797D-AA5D-4406-80BE-6B67FC72AA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42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5B315-60B1-4BFF-A78B-C744CA97B1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B430E-2829-4094-84AE-26EF496EE3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0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3AC28-C391-4D55-A48D-4CEFEA3BF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D57AE-94E1-4818-B9F5-51EF4BBAC7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6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ACE18-C18C-4C3B-8ADC-E63956FCB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A8D03-3D2E-4618-BCDC-6EC84504C0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81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2601B-B8BD-456E-BBF2-D0541205FF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E73F8-B54D-4527-A293-F6B6D6DC66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1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BF5-1C98-4A4D-940C-2231FD862E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EBBA9-F76F-40A6-9BE5-40F190C880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4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D4A78-B9FA-4787-B133-F5D43F12268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38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60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2022/3/24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6CB61-28B6-4CD7-A459-EB8E35B75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1FE48-694C-43A8-859F-E1A2E0BD2F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=""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-669656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11942" y="19285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i="1" dirty="0" err="1"/>
              <a:t>Như</a:t>
            </a:r>
            <a:r>
              <a:rPr lang="en-US" i="1" dirty="0"/>
              <a:t> </a:t>
            </a:r>
            <a:r>
              <a:rPr lang="en-US" i="1" dirty="0" err="1"/>
              <a:t>vậy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vi-VN" i="1" dirty="0"/>
              <a:t>thể</a:t>
            </a:r>
            <a:r>
              <a:rPr lang="en-US" i="1" dirty="0"/>
              <a:t> </a:t>
            </a:r>
            <a:r>
              <a:rPr lang="en-US" i="1" dirty="0" err="1"/>
              <a:t>thấy</a:t>
            </a:r>
            <a:r>
              <a:rPr lang="en-US" i="1" dirty="0"/>
              <a:t>, </a:t>
            </a:r>
            <a:r>
              <a:rPr lang="en-US" i="1" dirty="0" err="1"/>
              <a:t>Trái</a:t>
            </a:r>
            <a:r>
              <a:rPr lang="en-US" i="1" dirty="0"/>
              <a:t> </a:t>
            </a:r>
            <a:r>
              <a:rPr lang="en-US" i="1" dirty="0" err="1"/>
              <a:t>Đất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chúng</a:t>
            </a:r>
            <a:r>
              <a:rPr lang="en-US" i="1" dirty="0"/>
              <a:t> ta </a:t>
            </a:r>
            <a:r>
              <a:rPr lang="en-US" i="1" dirty="0" err="1"/>
              <a:t>rất</a:t>
            </a:r>
            <a:r>
              <a:rPr lang="en-US" i="1" dirty="0"/>
              <a:t> </a:t>
            </a:r>
            <a:r>
              <a:rPr lang="en-US" i="1" dirty="0" err="1"/>
              <a:t>rộng</a:t>
            </a:r>
            <a:r>
              <a:rPr lang="en-US" i="1" dirty="0"/>
              <a:t> </a:t>
            </a:r>
            <a:r>
              <a:rPr lang="en-US" i="1" dirty="0" err="1"/>
              <a:t>lớn</a:t>
            </a:r>
            <a:r>
              <a:rPr lang="en-US" i="1" dirty="0"/>
              <a:t>,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ai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chúng</a:t>
            </a:r>
            <a:r>
              <a:rPr lang="en-US" i="1" dirty="0"/>
              <a:t> ta </a:t>
            </a:r>
            <a:r>
              <a:rPr lang="en-US" i="1" dirty="0" err="1"/>
              <a:t>ngồi</a:t>
            </a:r>
            <a:r>
              <a:rPr lang="en-US" i="1" dirty="0"/>
              <a:t> </a:t>
            </a:r>
            <a:r>
              <a:rPr lang="en-US" i="1" dirty="0" err="1"/>
              <a:t>đây</a:t>
            </a:r>
            <a:r>
              <a:rPr lang="en-US" i="1" dirty="0"/>
              <a:t> </a:t>
            </a:r>
            <a:r>
              <a:rPr lang="en-US" i="1" dirty="0" err="1"/>
              <a:t>đều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hội</a:t>
            </a:r>
            <a:r>
              <a:rPr lang="en-US" i="1" dirty="0"/>
              <a:t> </a:t>
            </a:r>
            <a:r>
              <a:rPr lang="en-US" i="1" dirty="0" err="1"/>
              <a:t>tru</a:t>
            </a:r>
            <a:r>
              <a:rPr lang="en-US" i="1" dirty="0"/>
              <a:t> du  </a:t>
            </a:r>
            <a:r>
              <a:rPr lang="en-US" i="1" dirty="0" err="1"/>
              <a:t>khắp</a:t>
            </a:r>
            <a:r>
              <a:rPr lang="en-US" i="1" dirty="0"/>
              <a:t> </a:t>
            </a:r>
            <a:r>
              <a:rPr lang="en-US" i="1" dirty="0" err="1"/>
              <a:t>nơi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tìm</a:t>
            </a:r>
            <a:r>
              <a:rPr lang="en-US" i="1" dirty="0"/>
              <a:t> </a:t>
            </a:r>
            <a:r>
              <a:rPr lang="en-US" i="1" dirty="0" err="1"/>
              <a:t>hiểu</a:t>
            </a:r>
            <a:r>
              <a:rPr lang="en-US" i="1" dirty="0"/>
              <a:t>. </a:t>
            </a:r>
            <a:r>
              <a:rPr lang="en-US" i="1" dirty="0" err="1"/>
              <a:t>Quả</a:t>
            </a:r>
            <a:r>
              <a:rPr lang="en-US" i="1" dirty="0"/>
              <a:t> </a:t>
            </a:r>
            <a:r>
              <a:rPr lang="en-US" i="1" dirty="0" err="1"/>
              <a:t>Địa</a:t>
            </a:r>
            <a:r>
              <a:rPr lang="en-US" i="1" dirty="0"/>
              <a:t> </a:t>
            </a:r>
            <a:r>
              <a:rPr lang="en-US" i="1" dirty="0" err="1"/>
              <a:t>cầu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mô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thu</a:t>
            </a:r>
            <a:r>
              <a:rPr lang="en-US" i="1" dirty="0"/>
              <a:t> </a:t>
            </a:r>
            <a:r>
              <a:rPr lang="en-US" i="1" dirty="0" err="1"/>
              <a:t>nhỏ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TĐ,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nếu</a:t>
            </a:r>
            <a:r>
              <a:rPr lang="en-US" i="1" dirty="0"/>
              <a:t> </a:t>
            </a:r>
            <a:r>
              <a:rPr lang="en-US" i="1" dirty="0" err="1"/>
              <a:t>muốn</a:t>
            </a:r>
            <a:r>
              <a:rPr lang="en-US" i="1" dirty="0"/>
              <a:t> </a:t>
            </a:r>
            <a:r>
              <a:rPr lang="en-US" i="1" dirty="0" err="1"/>
              <a:t>tìm</a:t>
            </a:r>
            <a:r>
              <a:rPr lang="en-US" i="1" dirty="0"/>
              <a:t> </a:t>
            </a:r>
            <a:r>
              <a:rPr lang="en-US" i="1" dirty="0" err="1"/>
              <a:t>hiểu</a:t>
            </a:r>
            <a:r>
              <a:rPr lang="en-US" i="1" dirty="0"/>
              <a:t> chi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dung </a:t>
            </a:r>
            <a:r>
              <a:rPr lang="en-US" i="1" dirty="0" err="1"/>
              <a:t>cụ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vùng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TĐ </a:t>
            </a:r>
            <a:r>
              <a:rPr lang="en-US" i="1" dirty="0" err="1"/>
              <a:t>này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công</a:t>
            </a:r>
            <a:r>
              <a:rPr lang="en-US" i="1" dirty="0"/>
              <a:t> </a:t>
            </a:r>
            <a:r>
              <a:rPr lang="en-US" i="1" dirty="0" err="1"/>
              <a:t>cụ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thiếu</a:t>
            </a:r>
            <a:r>
              <a:rPr lang="en-US" i="1" dirty="0"/>
              <a:t>. </a:t>
            </a:r>
            <a:r>
              <a:rPr lang="en-US" i="1" dirty="0" err="1"/>
              <a:t>Vậy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gì</a:t>
            </a:r>
            <a:r>
              <a:rPr lang="en-US" i="1" dirty="0"/>
              <a:t>?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sao</a:t>
            </a:r>
            <a:r>
              <a:rPr lang="en-US" i="1" dirty="0"/>
              <a:t> ta </a:t>
            </a:r>
            <a:r>
              <a:rPr lang="en-US" i="1" dirty="0" err="1"/>
              <a:t>vó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đồ</a:t>
            </a:r>
            <a:r>
              <a:rPr lang="en-US" i="1" dirty="0"/>
              <a:t>…..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=""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6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=""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=""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17" y="306643"/>
            <a:ext cx="10632347" cy="987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2995" y="628153"/>
            <a:ext cx="3200400" cy="66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</a:rPr>
              <a:t>KHỞI ĐỘNG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32515"/>
            <a:ext cx="9163050" cy="37958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15556" y="5989767"/>
            <a:ext cx="8896864" cy="66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yếu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tố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67956" y="5284959"/>
            <a:ext cx="8896864" cy="66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prstClr val="black"/>
                </a:solidFill>
              </a:rPr>
              <a:t>Bản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đồ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hành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chính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thế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giới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2995" y="-359982"/>
            <a:ext cx="3200400" cy="66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PHẦN B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929888"/>
            <a:ext cx="7003364" cy="435133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hình 2.3 cắ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1" y="-48080"/>
            <a:ext cx="4892037" cy="63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9104" y="6288355"/>
            <a:ext cx="103699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2.3: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Nam)</a:t>
            </a:r>
            <a:endParaRPr lang="vi-VN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906530" y="1173892"/>
            <a:ext cx="3929448" cy="370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119029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81353"/>
            <a:ext cx="12363814" cy="320431"/>
          </a:xfrm>
          <a:noFill/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VÀ CHÚ GIẢI TRÊN MỘT SỐ BẢN ĐỒ THÔNG DỤNG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-703487" y="868885"/>
            <a:ext cx="13124452" cy="587096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8197" name="TextBox 17"/>
          <p:cNvSpPr txBox="1">
            <a:spLocks noChangeArrowheads="1"/>
          </p:cNvSpPr>
          <p:nvPr/>
        </p:nvSpPr>
        <p:spPr bwMode="auto">
          <a:xfrm>
            <a:off x="727074" y="686860"/>
            <a:ext cx="9331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 hiệu và bảng chú giải bản đồ</a:t>
            </a:r>
            <a:endParaRPr lang="en-US" altLang="en-US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1663936"/>
            <a:ext cx="12420967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09600" y="1100373"/>
            <a:ext cx="3817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Kí hiệu bản đồ</a:t>
            </a:r>
            <a:endParaRPr lang="en-US" alt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3901820"/>
            <a:ext cx="12420967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người đọc phân biệt được sự khác nhau của các thông tin thể hiện trên bản đồ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84444" y="3273353"/>
            <a:ext cx="6212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Ý nghĩa kí hiệu bản đồ</a:t>
            </a:r>
            <a:endParaRPr lang="en-US" alt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915998" y="5116406"/>
            <a:ext cx="10253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Bảng chú giải</a:t>
            </a:r>
            <a:endParaRPr lang="en-US" alt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44378" y="5690380"/>
            <a:ext cx="12565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9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0" grpId="0" animBg="1"/>
      <p:bldP spid="9" grpId="0"/>
      <p:bldP spid="11" grpId="0" animBg="1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=""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591" y="218805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61927" y="1287197"/>
            <a:ext cx="10670944" cy="57706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=""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353" y="4688541"/>
            <a:ext cx="1586753" cy="2411366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=""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=""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5718" y="1580698"/>
            <a:ext cx="535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LOẠI KÍ HIỆU BẢN ĐỒ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927" y="2344477"/>
            <a:ext cx="1025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b="1" dirty="0">
                <a:solidFill>
                  <a:srgbClr val="002060"/>
                </a:solidFill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2.3 SGK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827" y="3647800"/>
            <a:ext cx="10147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600" b="1" dirty="0">
                <a:solidFill>
                  <a:srgbClr val="002060"/>
                </a:solidFill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H2.2</a:t>
            </a: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H2.3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b="1" dirty="0">
              <a:solidFill>
                <a:srgbClr val="002060"/>
              </a:solidFill>
            </a:endParaRPr>
          </a:p>
          <a:p>
            <a:pPr marL="571500" indent="-571500">
              <a:buFontTx/>
              <a:buChar char="-"/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5443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5" y="713096"/>
            <a:ext cx="10464800" cy="574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4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5443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69004"/>
            <a:ext cx="7547157" cy="628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8548643" y="20752"/>
            <a:ext cx="3628843" cy="4371635"/>
          </a:xfrm>
          <a:prstGeom prst="wedgeRoundRectCallout">
            <a:avLst>
              <a:gd name="adj1" fmla="val -80829"/>
              <a:gd name="adj2" fmla="val -1403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60060" y="3111690"/>
            <a:ext cx="3426318" cy="2579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160060" y="5131558"/>
            <a:ext cx="3903259" cy="5595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60060" y="3971500"/>
            <a:ext cx="4640239" cy="1978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05469" y="1323833"/>
            <a:ext cx="1378424" cy="43672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60060" y="1596788"/>
            <a:ext cx="1713159" cy="4094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60060" y="5691116"/>
            <a:ext cx="405565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160060" y="5240740"/>
            <a:ext cx="4055659" cy="709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5443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1"/>
            <a:ext cx="7946572" cy="647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548643" y="20752"/>
            <a:ext cx="3628843" cy="4371635"/>
          </a:xfrm>
          <a:prstGeom prst="wedgeRoundRectCallout">
            <a:avLst>
              <a:gd name="adj1" fmla="val -80829"/>
              <a:gd name="adj2" fmla="val -1403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29888"/>
            <a:ext cx="4272454" cy="293266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H2.3?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hình 2.3 cắ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54" y="0"/>
            <a:ext cx="7919545" cy="63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9104" y="6288355"/>
            <a:ext cx="103699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2.3: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Nam)</a:t>
            </a:r>
            <a:endParaRPr lang="vi-VN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6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5443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972" y="574449"/>
            <a:ext cx="1178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2824843"/>
            <a:ext cx="1714500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  <p:cxnSp>
        <p:nvCxnSpPr>
          <p:cNvPr id="24" name="Straight Connector 23"/>
          <p:cNvCxnSpPr/>
          <p:nvPr/>
        </p:nvCxnSpPr>
        <p:spPr>
          <a:xfrm>
            <a:off x="711200" y="4904329"/>
            <a:ext cx="355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7700" y="5807686"/>
            <a:ext cx="35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37039" y="5500276"/>
            <a:ext cx="406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8911" y="2726557"/>
            <a:ext cx="21288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7039" y="4327478"/>
            <a:ext cx="406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4781" y="2961022"/>
            <a:ext cx="21288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9039" y="2958682"/>
            <a:ext cx="42853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 flipV="1">
            <a:off x="5942138" y="3312625"/>
            <a:ext cx="526901" cy="1119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7349" y="4194038"/>
            <a:ext cx="42853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89630" y="4681421"/>
            <a:ext cx="526901" cy="1119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25176" y="5656623"/>
            <a:ext cx="42853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67349" y="5854280"/>
            <a:ext cx="526901" cy="1119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 animBg="1"/>
      <p:bldP spid="10" grpId="0" animBg="1"/>
      <p:bldP spid="11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79" y="1965782"/>
            <a:ext cx="4191000" cy="489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787857" y="1405719"/>
            <a:ext cx="409433" cy="560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89110" y="1501254"/>
            <a:ext cx="81887" cy="682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3319" y="1501254"/>
            <a:ext cx="464024" cy="682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8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=""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676" y="82098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03996" y="1087333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图片 15">
            <a:extLst>
              <a:ext uri="{FF2B5EF4-FFF2-40B4-BE49-F238E27FC236}">
                <a16:creationId xmlns=""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=""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166" y="2075338"/>
            <a:ext cx="9993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làm các kí hiệu điểm, hình học,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bìa cứng (Mỗi loại kí hiệu làm khoảng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9153" y="555813"/>
            <a:ext cx="854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KÍ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VÀ CHÚ GIẢI TRÊN MỘT SỐ BẢN ĐỒ THÔNG DỤNG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=""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2031" y="-119269"/>
            <a:ext cx="13110814" cy="73748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41838" y="580292"/>
            <a:ext cx="11957539" cy="50377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=""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4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=""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=""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31" y="1139880"/>
            <a:ext cx="550777" cy="44781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9084" y="1293221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 LÀ GÌ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517" y="1754886"/>
            <a:ext cx="5099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10" y="747346"/>
            <a:ext cx="2698367" cy="2620126"/>
            <a:chOff x="5907751" y="1325698"/>
            <a:chExt cx="2698367" cy="27410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441" y="1325698"/>
              <a:ext cx="2515677" cy="24064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07751" y="3581583"/>
              <a:ext cx="1287532" cy="485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địa cầu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68198" y="1383958"/>
            <a:ext cx="4023801" cy="4065784"/>
            <a:chOff x="8038906" y="1315093"/>
            <a:chExt cx="3171452" cy="32362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906" y="1315093"/>
              <a:ext cx="3171452" cy="26517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949858" y="4182036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đồ thế giới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11" y="3619583"/>
            <a:ext cx="4976282" cy="2428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425" y="5805049"/>
            <a:ext cx="1179633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599377" y="6304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26" y="1151636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41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5653"/>
            <a:ext cx="12192000" cy="90794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giải có ý nghĩa gì đối với bản đồ?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cho bản đồ trở nên sinh động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Giải thích cho các kí hiệu được thể hiện trên bản đồ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D. </a:t>
            </a:r>
            <a:r>
              <a:rPr 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 chú giải giúp ta hiểu được màu </a:t>
            </a:r>
            <a:r>
              <a:rPr 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được kiến thức địa lí nào được thể hiện trên bản đồ</a:t>
            </a:r>
            <a:r>
              <a:rPr 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3331" y="2920620"/>
            <a:ext cx="655093" cy="5049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5653"/>
            <a:ext cx="12192000" cy="63094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  <a:p>
            <a:endParaRPr lang="nl-NL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nl-NL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C.   </a:t>
            </a:r>
            <a:endParaRPr lang="nl-NL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nl-NL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D.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616" y="1561886"/>
            <a:ext cx="859808" cy="443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16" y="1623118"/>
            <a:ext cx="2677520" cy="38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47" y="2468563"/>
            <a:ext cx="2975851" cy="10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12" y="5484694"/>
            <a:ext cx="297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12" y="4379522"/>
            <a:ext cx="3317045" cy="34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6" y="659011"/>
            <a:ext cx="117689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0" y="2006221"/>
            <a:ext cx="682388" cy="6550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353"/>
            <a:ext cx="117780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81885" y="4299045"/>
            <a:ext cx="491319" cy="5491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" y="158457"/>
            <a:ext cx="11902967" cy="7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670034" y="676009"/>
            <a:ext cx="12363814" cy="320431"/>
          </a:xfrm>
          <a:noFill/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VÀ CHÚ GIẢI TRÊN MỘT SỐ BẢN ĐỒ THÔNG DỤNG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-273452" y="860661"/>
            <a:ext cx="12479903" cy="587096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14451" y="2230964"/>
            <a:ext cx="12420967" cy="10772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533400" y="1584633"/>
            <a:ext cx="3817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Kí hiệu </a:t>
            </a:r>
            <a:r>
              <a:rPr lang="nl-NL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716" y="3905276"/>
            <a:ext cx="11987284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21533" y="5220011"/>
            <a:ext cx="10253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nl-NL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 hiệu diện tích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44378" y="5742775"/>
            <a:ext cx="12565344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533400" y="999858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2.Các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í hiệu</a:t>
            </a:r>
            <a:r>
              <a:rPr lang="en-GB" alt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 đồ</a:t>
            </a:r>
            <a:endParaRPr lang="en-US" altLang="en-US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1533" y="3337824"/>
            <a:ext cx="6212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43" y="5815025"/>
            <a:ext cx="1222090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3200" b="1" dirty="0"/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3314700" y="-133930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 DUNG BÀI GHI</a:t>
            </a:r>
            <a:endParaRPr lang="en-US" altLang="en-US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0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4" grpId="0"/>
      <p:bldP spid="15" grpId="0" animBg="1"/>
      <p:bldP spid="12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3314700" y="-133930"/>
            <a:ext cx="5562600" cy="5847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KTTX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1,2</a:t>
            </a:r>
            <a:endParaRPr lang="en-US" altLang="en-US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95534" y="1233120"/>
            <a:ext cx="11245756" cy="403187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niệm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vĩ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tuyến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tuyến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vĩ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tuyến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nửa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ây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nửa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Bắc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–Nam,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vĩ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tọa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niệm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ý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ý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endParaRPr lang="en-US" altLang="en-US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mấy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BĐ (I,II)</a:t>
            </a:r>
          </a:p>
          <a:p>
            <a:pPr algn="ctr"/>
            <a:endParaRPr lang="en-US" altLang="en-US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J023"/>
          <p:cNvPicPr>
            <a:picLocks noChangeAspect="1" noChangeArrowheads="1"/>
          </p:cNvPicPr>
          <p:nvPr/>
        </p:nvPicPr>
        <p:blipFill>
          <a:blip r:embed="rId4"/>
          <a:srcRect l="10834" t="5556" r="5833" b="3333"/>
          <a:stretch>
            <a:fillRect/>
          </a:stretch>
        </p:blipFill>
        <p:spPr bwMode="auto">
          <a:xfrm>
            <a:off x="0" y="-2286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57251" y="1071563"/>
            <a:ext cx="10858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abiaH" pitchFamily="34" charset="0"/>
              <a:ea typeface="+mn-ea"/>
              <a:cs typeface="+mn-cs"/>
            </a:endParaRPr>
          </a:p>
        </p:txBody>
      </p:sp>
      <p:pic>
        <p:nvPicPr>
          <p:cNvPr id="15364" name="Picture 4" descr="8F831D4C86504E53A1502B3F9E6393B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10200"/>
            <a:ext cx="1676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419119"/>
      </p:ext>
    </p:extLst>
  </p:cSld>
  <p:clrMapOvr>
    <a:masterClrMapping/>
  </p:clrMapOvr>
  <p:transition spd="slow" advTm="82337">
    <p:diamond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78" y="0"/>
            <a:ext cx="8843554" cy="604092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=""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96066" y="3372139"/>
            <a:ext cx="7562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KÍ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VÀ CHÚ GIẢI TRÊN MỘT SỐ BẢN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DỤNG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81353"/>
            <a:ext cx="11353800" cy="320431"/>
          </a:xfrm>
          <a:noFill/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VÀ CHÚ GIẢI TRÊN MỘT SỐ BẢN ĐỒ THÔNG DỤNG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444989" y="685800"/>
            <a:ext cx="12052300" cy="587096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8197" name="TextBox 17"/>
          <p:cNvSpPr txBox="1">
            <a:spLocks noChangeArrowheads="1"/>
          </p:cNvSpPr>
          <p:nvPr/>
        </p:nvSpPr>
        <p:spPr bwMode="auto">
          <a:xfrm>
            <a:off x="457200" y="1000125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 hiệu và bảng chú giải bản đồ</a:t>
            </a:r>
            <a:endParaRPr lang="en-US" altLang="en-US" sz="28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273539" y="3621280"/>
            <a:ext cx="6800850" cy="3012831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H2.1, em hãy cho biết các kí hiệu a,b,c,d tương ứng với nội dung các hình nào (1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GB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989" y="2045043"/>
            <a:ext cx="66294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09600" y="1533525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Kí hiệu bản đồ</a:t>
            </a:r>
            <a:endParaRPr lang="en-US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187" y="1167366"/>
            <a:ext cx="4782773" cy="45253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439665" y="3925331"/>
            <a:ext cx="210065" cy="69609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415849" y="2372498"/>
            <a:ext cx="790832" cy="2248929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798011" y="2594919"/>
            <a:ext cx="1050324" cy="2086233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0929550" y="4273379"/>
            <a:ext cx="358346" cy="81554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715283" y="4426016"/>
            <a:ext cx="3574833" cy="131354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9323173" y="5741894"/>
            <a:ext cx="269401" cy="2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63250" y="5867114"/>
            <a:ext cx="2952370" cy="534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7663249" y="5877252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 </a:t>
            </a:r>
            <a:r>
              <a:rPr lang="nl-NL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 bản đồ</a:t>
            </a:r>
            <a:endParaRPr lang="en-US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4818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2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20" grpId="0" animBg="1"/>
      <p:bldP spid="10" grpId="0" animBg="1"/>
      <p:bldP spid="9" grpId="0"/>
      <p:bldP spid="2" grpId="0" animBg="1"/>
      <p:bldP spid="3" grpId="0" animBg="1"/>
      <p:bldP spid="4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81353"/>
            <a:ext cx="11353800" cy="320431"/>
          </a:xfrm>
          <a:noFill/>
        </p:spPr>
        <p:txBody>
          <a:bodyPr>
            <a:normAutofit fontScale="90000"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TRÊN MỘT SỐ BẢN ĐỒ THÔNG DỤNG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737115" y="889895"/>
            <a:ext cx="12052300" cy="604615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8197" name="TextBox 17"/>
          <p:cNvSpPr txBox="1">
            <a:spLocks noChangeArrowheads="1"/>
          </p:cNvSpPr>
          <p:nvPr/>
        </p:nvSpPr>
        <p:spPr bwMode="auto">
          <a:xfrm>
            <a:off x="457200" y="1000125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 hiệu và bảng chú giải bản đồ</a:t>
            </a:r>
            <a:endParaRPr lang="en-US" altLang="en-US" sz="28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37115" y="3780217"/>
            <a:ext cx="5025292" cy="221956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có đa dạng không?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" y="2056745"/>
            <a:ext cx="566737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người đọc phân biệt được sự khác nhau của các thông tin thể hiện trên bản đồ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09599" y="1533525"/>
            <a:ext cx="5705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Ý nghĩa kí hiệu bản đồ</a:t>
            </a:r>
            <a:endParaRPr lang="en-US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38091" y="1000125"/>
            <a:ext cx="6160476" cy="5857875"/>
            <a:chOff x="6287936" y="1298033"/>
            <a:chExt cx="4887874" cy="52166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936" y="1298033"/>
              <a:ext cx="4887874" cy="467439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15957" y="6145306"/>
              <a:ext cx="4008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kí hiệu bản đồ trong Atlat địa lí VN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07" y="1493510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3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20" grpId="0" animBg="1"/>
      <p:bldP spid="1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5443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69006"/>
            <a:ext cx="9428621" cy="61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543" y="2472424"/>
            <a:ext cx="3251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126343" y="3057199"/>
            <a:ext cx="304800" cy="37180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912973" y="254571"/>
            <a:ext cx="7315200" cy="2235183"/>
          </a:xfrm>
          <a:prstGeom prst="wedgeEllipseCallout">
            <a:avLst>
              <a:gd name="adj1" fmla="val -62709"/>
              <a:gd name="adj2" fmla="val 8848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xem bản đồ, việc trước tiên là phải xem bảng chú giải 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30736"/>
            <a:ext cx="11353800" cy="467764"/>
          </a:xfrm>
          <a:noFill/>
        </p:spPr>
        <p:txBody>
          <a:bodyPr>
            <a:normAutofit fontScale="90000"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TRÊN MỘT SỐ BẢN ĐỒ THÔNG DỤNG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139700" y="6858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221" name="TextBox 17"/>
          <p:cNvSpPr txBox="1">
            <a:spLocks noChangeArrowheads="1"/>
          </p:cNvSpPr>
          <p:nvPr/>
        </p:nvSpPr>
        <p:spPr bwMode="auto">
          <a:xfrm>
            <a:off x="405600" y="666253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 hiệu và bảng chú giải bản đồ</a:t>
            </a:r>
            <a:endParaRPr lang="en-US" altLang="en-US" sz="28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558800" y="13716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Bảng chú giải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53" y="928191"/>
            <a:ext cx="3305215" cy="442315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79043" y="1080801"/>
            <a:ext cx="3131910" cy="4579459"/>
            <a:chOff x="8870132" y="1250817"/>
            <a:chExt cx="2443298" cy="31363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5529" y="1250817"/>
              <a:ext cx="2412504" cy="26622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870132" y="4017786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5600" y="1985536"/>
            <a:ext cx="484163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265724" y="3370531"/>
            <a:ext cx="5224584" cy="3571453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than?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h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42" y="5535827"/>
            <a:ext cx="6276320" cy="12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371600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44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11353800" cy="698500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VÀ CHÚ GIẢI TRÊN MỘT SỐ BẢN ĐỒ THÔNG DỤNG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109538" y="7747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362995" y="774701"/>
            <a:ext cx="3200400" cy="749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179" y="1765781"/>
            <a:ext cx="493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8" y="2206449"/>
            <a:ext cx="11827089" cy="239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hình 2.2 cắ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38" y="224014"/>
            <a:ext cx="10100362" cy="65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091941"/>
            <a:ext cx="3310758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Ma-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-a-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(Mariana)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56" y="339742"/>
            <a:ext cx="2283830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5657671"/>
            <a:ext cx="417658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8848m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11034 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1410</Words>
  <Application>Microsoft Office PowerPoint</Application>
  <PresentationFormat>Custom</PresentationFormat>
  <Paragraphs>128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第一PPT，www.1ppt.com</vt:lpstr>
      <vt:lpstr>1_Office Theme</vt:lpstr>
      <vt:lpstr>PowerPoint Presentation</vt:lpstr>
      <vt:lpstr>PowerPoint Presentation</vt:lpstr>
      <vt:lpstr>PowerPoint Presentation</vt:lpstr>
      <vt:lpstr>II. KÍ HIỆU VÀ CHÚ GIẢI TRÊN MỘT SỐ BẢN ĐỒ THÔNG DỤNG </vt:lpstr>
      <vt:lpstr>Bài 2. KÍ HIỆU VÀ CHÚ GIẢI TRÊN MỘT SỐ BẢN ĐỒ THÔNG DỤNG </vt:lpstr>
      <vt:lpstr>PowerPoint Presentation</vt:lpstr>
      <vt:lpstr>Bài 2. KÍ HIỆU VÀ CHÚ GIẢI TRÊN MỘT SỐ BẢN ĐỒ THÔNG DỤNG </vt:lpstr>
      <vt:lpstr>II. KÍ HIỆU VÀ CHÚ GIẢI TRÊN MỘT SỐ BẢN ĐỒ THÔNG DỤNG</vt:lpstr>
      <vt:lpstr>PowerPoint Presentation</vt:lpstr>
      <vt:lpstr>PowerPoint Presentation</vt:lpstr>
      <vt:lpstr>II. KÍ HIỆU VÀ CHÚ GIẢI TRÊN MỘT SỐ BẢN ĐỒ THÔNG DỤNG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dạng  kí hiệu bản đồ:  Hình học, chữ, tượng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KÍ HIỆU VÀ CHÚ GIẢI TRÊN MỘT SỐ BẢN ĐỒ THÔNG DỤNG </vt:lpstr>
      <vt:lpstr>PowerPoint Presentation</vt:lpstr>
      <vt:lpstr>PowerPoint Presentation</vt:lpstr>
      <vt:lpstr>Custom Show 1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www.1ppt.com</dc:description>
  <cp:lastModifiedBy>Admin</cp:lastModifiedBy>
  <cp:revision>242</cp:revision>
  <dcterms:created xsi:type="dcterms:W3CDTF">2017-05-08T08:38:07Z</dcterms:created>
  <dcterms:modified xsi:type="dcterms:W3CDTF">2022-03-24T11:54:22Z</dcterms:modified>
</cp:coreProperties>
</file>